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5"/>
  </p:notesMasterIdLst>
  <p:handoutMasterIdLst>
    <p:handoutMasterId r:id="rId16"/>
  </p:handoutMasterIdLst>
  <p:sldIdLst>
    <p:sldId id="309" r:id="rId5"/>
    <p:sldId id="306" r:id="rId6"/>
    <p:sldId id="311" r:id="rId7"/>
    <p:sldId id="296" r:id="rId8"/>
    <p:sldId id="312" r:id="rId9"/>
    <p:sldId id="297" r:id="rId10"/>
    <p:sldId id="315" r:id="rId11"/>
    <p:sldId id="313" r:id="rId12"/>
    <p:sldId id="304" r:id="rId13"/>
    <p:sldId id="30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24" autoAdjust="0"/>
  </p:normalViewPr>
  <p:slideViewPr>
    <p:cSldViewPr snapToGrid="0">
      <p:cViewPr varScale="1">
        <p:scale>
          <a:sx n="86" d="100"/>
          <a:sy n="86" d="100"/>
        </p:scale>
        <p:origin x="562" y="58"/>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3/5/2022</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g>
</file>

<file path=ppt/media/image11.png>
</file>

<file path=ppt/media/image12.svg>
</file>

<file path=ppt/media/image13.png>
</file>

<file path=ppt/media/image14.svg>
</file>

<file path=ppt/media/image15.jpeg>
</file>

<file path=ppt/media/image16.jpg>
</file>

<file path=ppt/media/image17.png>
</file>

<file path=ppt/media/image18.png>
</file>

<file path=ppt/media/image19.jpeg>
</file>

<file path=ppt/media/image2.jpe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3/5/2022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2</a:t>
            </a:fld>
            <a:endParaRPr lang="en-US" dirty="0"/>
          </a:p>
        </p:txBody>
      </p:sp>
    </p:spTree>
    <p:extLst>
      <p:ext uri="{BB962C8B-B14F-4D97-AF65-F5344CB8AC3E}">
        <p14:creationId xmlns:p14="http://schemas.microsoft.com/office/powerpoint/2010/main" val="19136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6</a:t>
            </a:fld>
            <a:endParaRPr lang="en-US" dirty="0"/>
          </a:p>
        </p:txBody>
      </p:sp>
    </p:spTree>
    <p:extLst>
      <p:ext uri="{BB962C8B-B14F-4D97-AF65-F5344CB8AC3E}">
        <p14:creationId xmlns:p14="http://schemas.microsoft.com/office/powerpoint/2010/main" val="17079150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6.xml"/><Relationship Id="rId5" Type="http://schemas.openxmlformats.org/officeDocument/2006/relationships/image" Target="../media/image14.sv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6.jp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730584" y="1901952"/>
            <a:ext cx="3937416" cy="2387600"/>
          </a:xfrm>
        </p:spPr>
        <p:txBody>
          <a:bodyPr>
            <a:normAutofit/>
          </a:bodyPr>
          <a:lstStyle/>
          <a:p>
            <a:r>
              <a:rPr lang="en-US" dirty="0"/>
              <a:t>Paycheck Protection Program</a:t>
            </a:r>
          </a:p>
        </p:txBody>
      </p:sp>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6730584" y="4379976"/>
            <a:ext cx="3937416" cy="572798"/>
          </a:xfrm>
        </p:spPr>
        <p:txBody>
          <a:bodyPr>
            <a:normAutofit fontScale="77500" lnSpcReduction="20000"/>
          </a:bodyPr>
          <a:lstStyle/>
          <a:p>
            <a:r>
              <a:rPr lang="en-US" dirty="0"/>
              <a:t>Ramith Wijesinghe</a:t>
            </a:r>
          </a:p>
          <a:p>
            <a:r>
              <a:rPr lang="en-US" dirty="0"/>
              <a:t>IC22046</a:t>
            </a:r>
          </a:p>
        </p:txBody>
      </p:sp>
      <p:pic>
        <p:nvPicPr>
          <p:cNvPr id="16" name="Picture Placeholder 15" descr="photo of 2 men drawing a graph&#10;">
            <a:extLst>
              <a:ext uri="{FF2B5EF4-FFF2-40B4-BE49-F238E27FC236}">
                <a16:creationId xmlns:a16="http://schemas.microsoft.com/office/drawing/2014/main" id="{AE10A7AB-4E16-4B85-8C75-FABB6412DD5E}"/>
              </a:ext>
            </a:extLst>
          </p:cNvPr>
          <p:cNvPicPr>
            <a:picLocks noGrp="1" noChangeAspect="1"/>
          </p:cNvPicPr>
          <p:nvPr>
            <p:ph type="pic" sz="quarter" idx="15"/>
          </p:nvPr>
        </p:nvPicPr>
        <p:blipFill rotWithShape="1">
          <a:blip r:embed="rId2" cstate="print">
            <a:extLst>
              <a:ext uri="{28A0092B-C50C-407E-A947-70E740481C1C}">
                <a14:useLocalDpi xmlns:a14="http://schemas.microsoft.com/office/drawing/2010/main"/>
              </a:ext>
            </a:extLst>
          </a:blip>
          <a:srcRect/>
          <a:stretch/>
        </p:blipFill>
        <p:spPr>
          <a:xfrm>
            <a:off x="1393825" y="1143000"/>
            <a:ext cx="5029200" cy="4572000"/>
          </a:xfrm>
        </p:spPr>
      </p:pic>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724400" y="2450592"/>
            <a:ext cx="2743200" cy="640080"/>
          </a:xfrm>
        </p:spPr>
        <p:txBody>
          <a:bodyPr>
            <a:normAutofit/>
          </a:bodyPr>
          <a:lstStyle/>
          <a:p>
            <a:r>
              <a:rPr lang="en-US" dirty="0"/>
              <a:t>Thank you</a:t>
            </a:r>
          </a:p>
        </p:txBody>
      </p:sp>
      <p:sp>
        <p:nvSpPr>
          <p:cNvPr id="6" name="Slide Number Placeholder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2271433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828800"/>
            <a:ext cx="4087368" cy="841248"/>
          </a:xfrm>
        </p:spPr>
        <p:txBody>
          <a:bodyPr>
            <a:normAutofit/>
          </a:bodyPr>
          <a:lstStyle/>
          <a:p>
            <a:r>
              <a:rPr lang="en-ZA" dirty="0"/>
              <a:t>What is PPP?</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463040" y="2799983"/>
            <a:ext cx="4087368" cy="2203704"/>
          </a:xfrm>
        </p:spPr>
        <p:txBody>
          <a:bodyPr vert="horz" lIns="91440" tIns="45720" rIns="91440" bIns="45720" rtlCol="0" anchor="t">
            <a:normAutofit/>
          </a:bodyPr>
          <a:lstStyle/>
          <a:p>
            <a:r>
              <a:rPr lang="en-US" sz="2000" dirty="0"/>
              <a:t>The Paycheck Protection  Program is  an $800 Billion business loan program established by the United states federal government. This program was meant to protect small businesses as well as large corporations. </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pic>
        <p:nvPicPr>
          <p:cNvPr id="10" name="Picture Placeholder 9">
            <a:extLst>
              <a:ext uri="{FF2B5EF4-FFF2-40B4-BE49-F238E27FC236}">
                <a16:creationId xmlns:a16="http://schemas.microsoft.com/office/drawing/2014/main" id="{7E587A99-F6B8-4461-B89E-ED49BD5E3D2A}"/>
              </a:ext>
            </a:extLst>
          </p:cNvPr>
          <p:cNvPicPr>
            <a:picLocks noGrp="1" noChangeAspect="1"/>
          </p:cNvPicPr>
          <p:nvPr>
            <p:ph type="pic" sz="quarter" idx="15"/>
          </p:nvPr>
        </p:nvPicPr>
        <p:blipFill>
          <a:blip r:embed="rId3"/>
          <a:srcRect l="22487" r="22487"/>
          <a:stretch>
            <a:fillRect/>
          </a:stretch>
        </p:blipFill>
        <p:spPr/>
      </p:pic>
      <p:sp>
        <p:nvSpPr>
          <p:cNvPr id="11" name="TextBox 10">
            <a:extLst>
              <a:ext uri="{FF2B5EF4-FFF2-40B4-BE49-F238E27FC236}">
                <a16:creationId xmlns:a16="http://schemas.microsoft.com/office/drawing/2014/main" id="{93017388-F8E7-48E4-8D47-7DFAE380D668}"/>
              </a:ext>
            </a:extLst>
          </p:cNvPr>
          <p:cNvSpPr txBox="1"/>
          <p:nvPr/>
        </p:nvSpPr>
        <p:spPr>
          <a:xfrm>
            <a:off x="6267635" y="6080760"/>
            <a:ext cx="4802819" cy="461665"/>
          </a:xfrm>
          <a:prstGeom prst="rect">
            <a:avLst/>
          </a:prstGeom>
          <a:noFill/>
        </p:spPr>
        <p:txBody>
          <a:bodyPr wrap="square" rtlCol="0">
            <a:spAutoFit/>
          </a:bodyPr>
          <a:lstStyle/>
          <a:p>
            <a:r>
              <a:rPr lang="en-US" sz="1200" dirty="0"/>
              <a:t>https://smallbizclub.com/wp-content/uploads/2018/06/How-to-Read-a-Paycheck.jpg</a:t>
            </a:r>
          </a:p>
        </p:txBody>
      </p:sp>
    </p:spTree>
    <p:extLst>
      <p:ext uri="{BB962C8B-B14F-4D97-AF65-F5344CB8AC3E}">
        <p14:creationId xmlns:p14="http://schemas.microsoft.com/office/powerpoint/2010/main" val="1942026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66800" y="1500288"/>
            <a:ext cx="10058400" cy="565265"/>
          </a:xfrm>
        </p:spPr>
        <p:txBody>
          <a:bodyPr>
            <a:normAutofit/>
          </a:bodyPr>
          <a:lstStyle/>
          <a:p>
            <a:r>
              <a:rPr lang="en-US" dirty="0"/>
              <a:t>Data Sets Provided</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2080519" y="3384345"/>
            <a:ext cx="2743200" cy="2286000"/>
          </a:xfrm>
        </p:spPr>
        <p:txBody>
          <a:bodyPr vert="horz" lIns="91440" tIns="45720" rIns="91440" bIns="45720" rtlCol="0" anchor="t">
            <a:normAutofit/>
          </a:bodyPr>
          <a:lstStyle/>
          <a:p>
            <a:r>
              <a:rPr lang="en-US" sz="1800" b="1" u="sng" dirty="0"/>
              <a:t>PPP Applicants Full</a:t>
            </a:r>
          </a:p>
          <a:p>
            <a:r>
              <a:rPr lang="en-US" sz="2000" dirty="0"/>
              <a:t>This is the full data sets of the PPP applicants which was approved, and which had received the loans.</a:t>
            </a:r>
          </a:p>
        </p:txBody>
      </p:sp>
      <p:sp>
        <p:nvSpPr>
          <p:cNvPr id="12" name="Content Placeholder 11">
            <a:extLst>
              <a:ext uri="{FF2B5EF4-FFF2-40B4-BE49-F238E27FC236}">
                <a16:creationId xmlns:a16="http://schemas.microsoft.com/office/drawing/2014/main" id="{9E1D7404-44B2-41E5-9B1C-26216EB1EC6C}"/>
              </a:ext>
            </a:extLst>
          </p:cNvPr>
          <p:cNvSpPr>
            <a:spLocks noGrp="1"/>
          </p:cNvSpPr>
          <p:nvPr>
            <p:ph idx="15"/>
          </p:nvPr>
        </p:nvSpPr>
        <p:spPr>
          <a:xfrm>
            <a:off x="7239000" y="3384345"/>
            <a:ext cx="2743200" cy="2286000"/>
          </a:xfrm>
        </p:spPr>
        <p:txBody>
          <a:bodyPr>
            <a:normAutofit/>
          </a:bodyPr>
          <a:lstStyle/>
          <a:p>
            <a:r>
              <a:rPr lang="en-US" sz="1800" b="1" u="sng" dirty="0"/>
              <a:t>PPP Removed</a:t>
            </a:r>
          </a:p>
          <a:p>
            <a:r>
              <a:rPr lang="en-US" sz="1800" dirty="0"/>
              <a:t>This is the data set of the applicants who was removed due to reasons being self withdraw, Information problems with the lenders and Fraud.</a:t>
            </a:r>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pic>
        <p:nvPicPr>
          <p:cNvPr id="25" name="Graphic 24" descr="Bar chart with solid fill">
            <a:extLst>
              <a:ext uri="{FF2B5EF4-FFF2-40B4-BE49-F238E27FC236}">
                <a16:creationId xmlns:a16="http://schemas.microsoft.com/office/drawing/2014/main" id="{7E436211-2D54-47AE-BB55-F32290DDB594}"/>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3086359" y="2359189"/>
            <a:ext cx="731520" cy="731520"/>
          </a:xfrm>
          <a:prstGeom prst="rect">
            <a:avLst/>
          </a:prstGeom>
        </p:spPr>
      </p:pic>
      <p:pic>
        <p:nvPicPr>
          <p:cNvPr id="27" name="Graphic 26" descr="Badge Cross with solid fill">
            <a:extLst>
              <a:ext uri="{FF2B5EF4-FFF2-40B4-BE49-F238E27FC236}">
                <a16:creationId xmlns:a16="http://schemas.microsoft.com/office/drawing/2014/main" id="{64F99BBE-1996-4227-A4DE-D13CD3514932}"/>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8244840" y="2359189"/>
            <a:ext cx="731520" cy="731520"/>
          </a:xfrm>
          <a:prstGeom prst="rect">
            <a:avLst/>
          </a:prstGeom>
        </p:spPr>
      </p:pic>
    </p:spTree>
    <p:extLst>
      <p:ext uri="{BB962C8B-B14F-4D97-AF65-F5344CB8AC3E}">
        <p14:creationId xmlns:p14="http://schemas.microsoft.com/office/powerpoint/2010/main" val="3153892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1066800" y="1500288"/>
            <a:ext cx="10058400" cy="565265"/>
          </a:xfrm>
        </p:spPr>
        <p:txBody>
          <a:bodyPr>
            <a:normAutofit fontScale="90000"/>
          </a:bodyPr>
          <a:lstStyle/>
          <a:p>
            <a:r>
              <a:rPr lang="en-US" dirty="0"/>
              <a:t>Q1:What are some defining characteristics of the removed loans?</a:t>
            </a:r>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4</a:t>
            </a:fld>
            <a:endParaRPr lang="en-US" dirty="0"/>
          </a:p>
        </p:txBody>
      </p:sp>
      <p:sp>
        <p:nvSpPr>
          <p:cNvPr id="26" name="TextBox 25">
            <a:extLst>
              <a:ext uri="{FF2B5EF4-FFF2-40B4-BE49-F238E27FC236}">
                <a16:creationId xmlns:a16="http://schemas.microsoft.com/office/drawing/2014/main" id="{059EE612-57C5-44E3-8657-8ECAD40F9C31}"/>
              </a:ext>
            </a:extLst>
          </p:cNvPr>
          <p:cNvSpPr txBox="1"/>
          <p:nvPr/>
        </p:nvSpPr>
        <p:spPr>
          <a:xfrm>
            <a:off x="2209800" y="2663299"/>
            <a:ext cx="7351450" cy="2308324"/>
          </a:xfrm>
          <a:prstGeom prst="rect">
            <a:avLst/>
          </a:prstGeom>
          <a:noFill/>
        </p:spPr>
        <p:txBody>
          <a:bodyPr wrap="square" rtlCol="0">
            <a:spAutoFit/>
          </a:bodyPr>
          <a:lstStyle/>
          <a:p>
            <a:pPr marL="342900" indent="-342900">
              <a:buFont typeface="+mj-lt"/>
              <a:buAutoNum type="arabicPeriod"/>
            </a:pPr>
            <a:r>
              <a:rPr lang="en-US" sz="2400" dirty="0"/>
              <a:t>Forgiven Amount.</a:t>
            </a:r>
          </a:p>
          <a:p>
            <a:pPr marL="342900" indent="-342900">
              <a:buFont typeface="+mj-lt"/>
              <a:buAutoNum type="arabicPeriod"/>
            </a:pPr>
            <a:r>
              <a:rPr lang="en-US" sz="2400" dirty="0"/>
              <a:t>Loan amount and Undispersed Loans.</a:t>
            </a:r>
          </a:p>
          <a:p>
            <a:pPr marL="342900" indent="-342900">
              <a:buFont typeface="+mj-lt"/>
              <a:buAutoNum type="arabicPeriod"/>
            </a:pPr>
            <a:r>
              <a:rPr lang="en-US" sz="2400" dirty="0"/>
              <a:t>Terms of the Loans.</a:t>
            </a:r>
          </a:p>
          <a:p>
            <a:pPr marL="342900" indent="-342900">
              <a:buFont typeface="+mj-lt"/>
              <a:buAutoNum type="arabicPeriod"/>
            </a:pPr>
            <a:r>
              <a:rPr lang="en-US" sz="2400" dirty="0"/>
              <a:t>Business type.</a:t>
            </a:r>
          </a:p>
          <a:p>
            <a:pPr marL="342900" indent="-342900">
              <a:buFont typeface="+mj-lt"/>
              <a:buAutoNum type="arabicPeriod"/>
            </a:pPr>
            <a:r>
              <a:rPr lang="en-US" sz="2400" dirty="0"/>
              <a:t>Jobs retained.</a:t>
            </a:r>
          </a:p>
          <a:p>
            <a:pPr marL="342900" indent="-342900">
              <a:buFont typeface="+mj-lt"/>
              <a:buAutoNum type="arabicPeriod"/>
            </a:pPr>
            <a:r>
              <a:rPr lang="en-US" sz="2400" dirty="0"/>
              <a:t>NAICS numbers.</a:t>
            </a:r>
          </a:p>
        </p:txBody>
      </p:sp>
    </p:spTree>
    <p:extLst>
      <p:ext uri="{BB962C8B-B14F-4D97-AF65-F5344CB8AC3E}">
        <p14:creationId xmlns:p14="http://schemas.microsoft.com/office/powerpoint/2010/main" val="517045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1066800" y="1500288"/>
            <a:ext cx="10058400" cy="565265"/>
          </a:xfrm>
        </p:spPr>
        <p:txBody>
          <a:bodyPr>
            <a:normAutofit fontScale="90000"/>
          </a:bodyPr>
          <a:lstStyle/>
          <a:p>
            <a:r>
              <a:rPr lang="en-US" dirty="0"/>
              <a:t>Q2:How do the characteristics of loans that were removed from the PPP data compare to loans that were not removed from the PPP data? </a:t>
            </a:r>
          </a:p>
        </p:txBody>
      </p:sp>
      <p:sp>
        <p:nvSpPr>
          <p:cNvPr id="3" name="Date Placeholder 2">
            <a:extLst>
              <a:ext uri="{FF2B5EF4-FFF2-40B4-BE49-F238E27FC236}">
                <a16:creationId xmlns:a16="http://schemas.microsoft.com/office/drawing/2014/main" id="{DE0D9D39-4DE1-4E77-8802-B35DBFFF97A2}"/>
              </a:ext>
            </a:extLst>
          </p:cNvPr>
          <p:cNvSpPr>
            <a:spLocks noGrp="1"/>
          </p:cNvSpPr>
          <p:nvPr>
            <p:ph type="dt" sz="half" idx="10"/>
          </p:nvPr>
        </p:nvSpPr>
        <p:spPr>
          <a:xfrm>
            <a:off x="838200" y="6356350"/>
            <a:ext cx="2743200" cy="365125"/>
          </a:xfrm>
        </p:spPr>
        <p:txBody>
          <a:bodyPr/>
          <a:lstStyle/>
          <a:p>
            <a:r>
              <a:rPr lang="en-US" dirty="0"/>
              <a:t>20XX</a:t>
            </a:r>
          </a:p>
        </p:txBody>
      </p:sp>
      <p:sp>
        <p:nvSpPr>
          <p:cNvPr id="6" name="Footer Placeholder 5">
            <a:extLst>
              <a:ext uri="{FF2B5EF4-FFF2-40B4-BE49-F238E27FC236}">
                <a16:creationId xmlns:a16="http://schemas.microsoft.com/office/drawing/2014/main" id="{595F4C2B-CB37-4281-A527-07A09A21A053}"/>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dirty="0"/>
          </a:p>
        </p:txBody>
      </p:sp>
      <p:sp>
        <p:nvSpPr>
          <p:cNvPr id="26" name="TextBox 25">
            <a:extLst>
              <a:ext uri="{FF2B5EF4-FFF2-40B4-BE49-F238E27FC236}">
                <a16:creationId xmlns:a16="http://schemas.microsoft.com/office/drawing/2014/main" id="{059EE612-57C5-44E3-8657-8ECAD40F9C31}"/>
              </a:ext>
            </a:extLst>
          </p:cNvPr>
          <p:cNvSpPr txBox="1"/>
          <p:nvPr/>
        </p:nvSpPr>
        <p:spPr>
          <a:xfrm>
            <a:off x="2209801" y="2663300"/>
            <a:ext cx="7700818" cy="2585323"/>
          </a:xfrm>
          <a:prstGeom prst="rect">
            <a:avLst/>
          </a:prstGeom>
          <a:noFill/>
        </p:spPr>
        <p:txBody>
          <a:bodyPr wrap="square" rtlCol="0">
            <a:spAutoFit/>
          </a:bodyPr>
          <a:lstStyle/>
          <a:p>
            <a:pPr marL="342900" indent="-342900">
              <a:buFont typeface="+mj-lt"/>
              <a:buAutoNum type="arabicPeriod"/>
            </a:pPr>
            <a:r>
              <a:rPr lang="en-US" dirty="0"/>
              <a:t>The relationship between the loan amount and </a:t>
            </a:r>
            <a:r>
              <a:rPr lang="en-US" sz="1800" dirty="0"/>
              <a:t>Undispersed Loans is significantly different.</a:t>
            </a:r>
            <a:endParaRPr lang="en-US" dirty="0"/>
          </a:p>
          <a:p>
            <a:pPr marL="342900" indent="-342900">
              <a:buFont typeface="+mj-lt"/>
              <a:buAutoNum type="arabicPeriod"/>
            </a:pPr>
            <a:r>
              <a:rPr lang="en-US" dirty="0"/>
              <a:t>Many of the removed loans vary from 24 to 60 terms while the ones that was not removed vary from 5 to 60. This means the removed loans were never below 24. The removed ones was maybe in financial peril.</a:t>
            </a:r>
          </a:p>
          <a:p>
            <a:pPr marL="342900" indent="-342900">
              <a:buFont typeface="+mj-lt"/>
              <a:buAutoNum type="arabicPeriod"/>
            </a:pPr>
            <a:r>
              <a:rPr lang="en-US" dirty="0"/>
              <a:t>In the removed loans, there was no forgiveness amount. This could mean that the loans were never issued, or the people ran off with the money.</a:t>
            </a:r>
          </a:p>
          <a:p>
            <a:pPr marL="342900" indent="-342900">
              <a:buFont typeface="+mj-lt"/>
              <a:buAutoNum type="arabicPeriod"/>
            </a:pPr>
            <a:r>
              <a:rPr lang="en-US" dirty="0"/>
              <a:t>The cities of the loan receiver and lender are important.</a:t>
            </a:r>
          </a:p>
          <a:p>
            <a:pPr marL="342900" indent="-342900">
              <a:buFont typeface="+mj-lt"/>
              <a:buAutoNum type="arabicPeriod"/>
            </a:pPr>
            <a:endParaRPr lang="en-US" dirty="0"/>
          </a:p>
        </p:txBody>
      </p:sp>
    </p:spTree>
    <p:extLst>
      <p:ext uri="{BB962C8B-B14F-4D97-AF65-F5344CB8AC3E}">
        <p14:creationId xmlns:p14="http://schemas.microsoft.com/office/powerpoint/2010/main" val="3866625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Close up of a wall clock ">
            <a:extLst>
              <a:ext uri="{FF2B5EF4-FFF2-40B4-BE49-F238E27FC236}">
                <a16:creationId xmlns:a16="http://schemas.microsoft.com/office/drawing/2014/main" id="{4CB72E8C-BD65-4DC9-BE83-0E228B6A80A6}"/>
              </a:ext>
            </a:extLst>
          </p:cNvPr>
          <p:cNvPicPr>
            <a:picLocks noGrp="1" noChangeAspect="1"/>
          </p:cNvPicPr>
          <p:nvPr>
            <p:ph type="pic" sz="quarter" idx="14"/>
          </p:nvPr>
        </p:nvPicPr>
        <p:blipFill rotWithShape="1">
          <a:blip r:embed="rId3" cstate="print">
            <a:extLst>
              <a:ext uri="{28A0092B-C50C-407E-A947-70E740481C1C}">
                <a14:useLocalDpi xmlns:a14="http://schemas.microsoft.com/office/drawing/2010/main"/>
              </a:ext>
            </a:extLst>
          </a:blip>
          <a:srcRect/>
          <a:stretch/>
        </p:blipFill>
        <p:spPr>
          <a:xfrm>
            <a:off x="1524" y="0"/>
            <a:ext cx="6181344" cy="6858000"/>
          </a:xfrm>
        </p:spPr>
      </p:pic>
      <p:sp>
        <p:nvSpPr>
          <p:cNvPr id="33" name="Title 32">
            <a:extLst>
              <a:ext uri="{FF2B5EF4-FFF2-40B4-BE49-F238E27FC236}">
                <a16:creationId xmlns:a16="http://schemas.microsoft.com/office/drawing/2014/main" id="{1D291211-3EE5-468A-9544-9DD9E6923594}"/>
              </a:ext>
            </a:extLst>
          </p:cNvPr>
          <p:cNvSpPr>
            <a:spLocks noGrp="1"/>
          </p:cNvSpPr>
          <p:nvPr>
            <p:ph type="title"/>
          </p:nvPr>
        </p:nvSpPr>
        <p:spPr>
          <a:xfrm>
            <a:off x="1252728" y="4151376"/>
            <a:ext cx="4443664" cy="914400"/>
          </a:xfrm>
        </p:spPr>
        <p:txBody>
          <a:bodyPr>
            <a:normAutofit/>
          </a:bodyPr>
          <a:lstStyle/>
          <a:p>
            <a:r>
              <a:rPr lang="en-US" dirty="0"/>
              <a:t>Graphs &amp; Stats</a:t>
            </a:r>
          </a:p>
        </p:txBody>
      </p:sp>
      <p:sp>
        <p:nvSpPr>
          <p:cNvPr id="16" name="Date Placeholder 15">
            <a:extLst>
              <a:ext uri="{FF2B5EF4-FFF2-40B4-BE49-F238E27FC236}">
                <a16:creationId xmlns:a16="http://schemas.microsoft.com/office/drawing/2014/main" id="{D0853325-76A7-4AEB-8F7F-CF0B2580773B}"/>
              </a:ext>
            </a:extLst>
          </p:cNvPr>
          <p:cNvSpPr>
            <a:spLocks noGrp="1"/>
          </p:cNvSpPr>
          <p:nvPr>
            <p:ph type="dt" sz="half" idx="10"/>
          </p:nvPr>
        </p:nvSpPr>
        <p:spPr>
          <a:xfrm>
            <a:off x="6182868" y="6104254"/>
            <a:ext cx="5257800" cy="365125"/>
          </a:xfrm>
        </p:spPr>
        <p:txBody>
          <a:bodyPr/>
          <a:lstStyle/>
          <a:p>
            <a:r>
              <a:rPr lang="en-US" sz="1200" dirty="0">
                <a:solidFill>
                  <a:schemeClr val="tx1"/>
                </a:solidFill>
              </a:rPr>
              <a:t>https://www.cambridgemaths.org/Images/The-trouble-with-graphs.jpg</a:t>
            </a:r>
          </a:p>
        </p:txBody>
      </p:sp>
      <p:sp>
        <p:nvSpPr>
          <p:cNvPr id="18" name="Slide Number Placeholder 17">
            <a:extLst>
              <a:ext uri="{FF2B5EF4-FFF2-40B4-BE49-F238E27FC236}">
                <a16:creationId xmlns:a16="http://schemas.microsoft.com/office/drawing/2014/main" id="{782260B2-4C92-4B33-AF87-E5810D104DAD}"/>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6</a:t>
            </a:fld>
            <a:endParaRPr lang="en-US" dirty="0"/>
          </a:p>
        </p:txBody>
      </p:sp>
      <p:pic>
        <p:nvPicPr>
          <p:cNvPr id="5" name="Picture Placeholder 4" descr="A picture containing text, clipart&#10;&#10;Description automatically generated">
            <a:extLst>
              <a:ext uri="{FF2B5EF4-FFF2-40B4-BE49-F238E27FC236}">
                <a16:creationId xmlns:a16="http://schemas.microsoft.com/office/drawing/2014/main" id="{44FF7185-7DC8-47F0-975B-C8A6075D96DA}"/>
              </a:ext>
            </a:extLst>
          </p:cNvPr>
          <p:cNvPicPr>
            <a:picLocks noGrp="1" noChangeAspect="1"/>
          </p:cNvPicPr>
          <p:nvPr>
            <p:ph type="pic" sz="quarter" idx="15"/>
          </p:nvPr>
        </p:nvPicPr>
        <p:blipFill>
          <a:blip r:embed="rId4"/>
          <a:srcRect l="11198" r="11198"/>
          <a:stretch>
            <a:fillRect/>
          </a:stretch>
        </p:blipFill>
        <p:spPr/>
      </p:pic>
    </p:spTree>
    <p:extLst>
      <p:ext uri="{BB962C8B-B14F-4D97-AF65-F5344CB8AC3E}">
        <p14:creationId xmlns:p14="http://schemas.microsoft.com/office/powerpoint/2010/main" val="2114420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6609E97-4209-4A88-8A41-3ADD6FF1FB72}"/>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93061CBC-228D-43E1-A5E5-088A1A981AEE}"/>
              </a:ext>
            </a:extLst>
          </p:cNvPr>
          <p:cNvSpPr>
            <a:spLocks noGrp="1"/>
          </p:cNvSpPr>
          <p:nvPr>
            <p:ph type="ftr" sz="quarter" idx="11"/>
          </p:nvPr>
        </p:nvSpPr>
        <p:spPr/>
        <p:txBody>
          <a:bodyPr/>
          <a:lstStyle/>
          <a:p>
            <a:r>
              <a:rPr lang="en-US"/>
              <a:t>Contoso business plan</a:t>
            </a:r>
            <a:endParaRPr lang="en-US" dirty="0"/>
          </a:p>
        </p:txBody>
      </p:sp>
      <p:sp>
        <p:nvSpPr>
          <p:cNvPr id="5" name="Slide Number Placeholder 4">
            <a:extLst>
              <a:ext uri="{FF2B5EF4-FFF2-40B4-BE49-F238E27FC236}">
                <a16:creationId xmlns:a16="http://schemas.microsoft.com/office/drawing/2014/main" id="{5B3DCE53-BC0A-4563-B681-22F6C7E01A36}"/>
              </a:ext>
            </a:extLst>
          </p:cNvPr>
          <p:cNvSpPr>
            <a:spLocks noGrp="1"/>
          </p:cNvSpPr>
          <p:nvPr>
            <p:ph type="sldNum" sz="quarter" idx="12"/>
          </p:nvPr>
        </p:nvSpPr>
        <p:spPr/>
        <p:txBody>
          <a:bodyPr/>
          <a:lstStyle/>
          <a:p>
            <a:fld id="{B5CEABB6-07DC-46E8-9B57-56EC44A396E5}" type="slidenum">
              <a:rPr lang="en-US" smtClean="0"/>
              <a:t>7</a:t>
            </a:fld>
            <a:endParaRPr lang="en-US" dirty="0"/>
          </a:p>
        </p:txBody>
      </p:sp>
      <p:pic>
        <p:nvPicPr>
          <p:cNvPr id="2" name="Picture 1">
            <a:extLst>
              <a:ext uri="{FF2B5EF4-FFF2-40B4-BE49-F238E27FC236}">
                <a16:creationId xmlns:a16="http://schemas.microsoft.com/office/drawing/2014/main" id="{1B12CFA6-A831-4BA2-9C92-51459AF3AE0C}"/>
              </a:ext>
            </a:extLst>
          </p:cNvPr>
          <p:cNvPicPr>
            <a:picLocks noChangeAspect="1"/>
          </p:cNvPicPr>
          <p:nvPr/>
        </p:nvPicPr>
        <p:blipFill>
          <a:blip r:embed="rId2"/>
          <a:stretch>
            <a:fillRect/>
          </a:stretch>
        </p:blipFill>
        <p:spPr>
          <a:xfrm>
            <a:off x="1220303" y="780057"/>
            <a:ext cx="4584589" cy="5297883"/>
          </a:xfrm>
          <a:prstGeom prst="rect">
            <a:avLst/>
          </a:prstGeom>
        </p:spPr>
      </p:pic>
      <p:pic>
        <p:nvPicPr>
          <p:cNvPr id="9" name="Picture 8">
            <a:extLst>
              <a:ext uri="{FF2B5EF4-FFF2-40B4-BE49-F238E27FC236}">
                <a16:creationId xmlns:a16="http://schemas.microsoft.com/office/drawing/2014/main" id="{C81036CF-EC69-4659-BB44-BFF8E49A5879}"/>
              </a:ext>
            </a:extLst>
          </p:cNvPr>
          <p:cNvPicPr>
            <a:picLocks noChangeAspect="1"/>
          </p:cNvPicPr>
          <p:nvPr/>
        </p:nvPicPr>
        <p:blipFill>
          <a:blip r:embed="rId3"/>
          <a:stretch>
            <a:fillRect/>
          </a:stretch>
        </p:blipFill>
        <p:spPr>
          <a:xfrm>
            <a:off x="6228598" y="780057"/>
            <a:ext cx="4743099" cy="5297883"/>
          </a:xfrm>
          <a:prstGeom prst="rect">
            <a:avLst/>
          </a:prstGeom>
        </p:spPr>
      </p:pic>
    </p:spTree>
    <p:extLst>
      <p:ext uri="{BB962C8B-B14F-4D97-AF65-F5344CB8AC3E}">
        <p14:creationId xmlns:p14="http://schemas.microsoft.com/office/powerpoint/2010/main" val="873693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1066800" y="1500288"/>
            <a:ext cx="10058400" cy="565265"/>
          </a:xfrm>
        </p:spPr>
        <p:txBody>
          <a:bodyPr>
            <a:normAutofit fontScale="90000"/>
          </a:bodyPr>
          <a:lstStyle/>
          <a:p>
            <a:r>
              <a:rPr lang="en-US" dirty="0"/>
              <a:t>Q3:3.	Is it possible to accurately predict whether or not a loan was removed from the data, using fields in the data set and/or additional information you incorporate? </a:t>
            </a:r>
          </a:p>
        </p:txBody>
      </p:sp>
      <p:sp>
        <p:nvSpPr>
          <p:cNvPr id="26" name="TextBox 25">
            <a:extLst>
              <a:ext uri="{FF2B5EF4-FFF2-40B4-BE49-F238E27FC236}">
                <a16:creationId xmlns:a16="http://schemas.microsoft.com/office/drawing/2014/main" id="{059EE612-57C5-44E3-8657-8ECAD40F9C31}"/>
              </a:ext>
            </a:extLst>
          </p:cNvPr>
          <p:cNvSpPr txBox="1"/>
          <p:nvPr/>
        </p:nvSpPr>
        <p:spPr>
          <a:xfrm>
            <a:off x="2464663" y="3028425"/>
            <a:ext cx="7262674" cy="2677656"/>
          </a:xfrm>
          <a:prstGeom prst="rect">
            <a:avLst/>
          </a:prstGeom>
          <a:noFill/>
        </p:spPr>
        <p:txBody>
          <a:bodyPr wrap="square" rtlCol="0">
            <a:spAutoFit/>
          </a:bodyPr>
          <a:lstStyle/>
          <a:p>
            <a:r>
              <a:rPr lang="en-US" sz="2400" dirty="0"/>
              <a:t>To a certain extent of accuracy, it is possible. By using the defining characteristics of each different data sets we can make predictions on what kind of loans would be suitable for removal.</a:t>
            </a:r>
          </a:p>
          <a:p>
            <a:r>
              <a:rPr lang="en-US" sz="2400" dirty="0"/>
              <a:t>Additional information like demographic, location background, etc.. Would also be helpful in getting more accurate predictions.</a:t>
            </a:r>
          </a:p>
        </p:txBody>
      </p:sp>
    </p:spTree>
    <p:extLst>
      <p:ext uri="{BB962C8B-B14F-4D97-AF65-F5344CB8AC3E}">
        <p14:creationId xmlns:p14="http://schemas.microsoft.com/office/powerpoint/2010/main" val="42934999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5201E-0D0B-4879-A91C-D4ED47D7B6E2}"/>
              </a:ext>
            </a:extLst>
          </p:cNvPr>
          <p:cNvSpPr>
            <a:spLocks noGrp="1"/>
          </p:cNvSpPr>
          <p:nvPr>
            <p:ph type="title"/>
          </p:nvPr>
        </p:nvSpPr>
        <p:spPr>
          <a:xfrm>
            <a:off x="1271016" y="1929383"/>
            <a:ext cx="4480560" cy="640080"/>
          </a:xfrm>
        </p:spPr>
        <p:txBody>
          <a:bodyPr>
            <a:normAutofit/>
          </a:bodyPr>
          <a:lstStyle/>
          <a:p>
            <a:r>
              <a:rPr lang="en-US" dirty="0"/>
              <a:t>Conclusion</a:t>
            </a:r>
          </a:p>
        </p:txBody>
      </p:sp>
      <p:pic>
        <p:nvPicPr>
          <p:cNvPr id="43" name="Picture Placeholder 42" descr="Photo of two businessmen drawing a graph&#10;">
            <a:extLst>
              <a:ext uri="{FF2B5EF4-FFF2-40B4-BE49-F238E27FC236}">
                <a16:creationId xmlns:a16="http://schemas.microsoft.com/office/drawing/2014/main" id="{9B6C9607-2FE7-4BA2-A78E-6122DAAD2E62}"/>
              </a:ext>
            </a:extLst>
          </p:cNvPr>
          <p:cNvPicPr>
            <a:picLocks noGrp="1" noChangeAspect="1"/>
          </p:cNvPicPr>
          <p:nvPr>
            <p:ph type="pic" sz="quarter" idx="15"/>
          </p:nvPr>
        </p:nvPicPr>
        <p:blipFill rotWithShape="1">
          <a:blip r:embed="rId2" cstate="print">
            <a:extLst>
              <a:ext uri="{28A0092B-C50C-407E-A947-70E740481C1C}">
                <a14:useLocalDpi xmlns:a14="http://schemas.microsoft.com/office/drawing/2010/main"/>
              </a:ext>
            </a:extLst>
          </a:blip>
          <a:srcRect/>
          <a:stretch/>
        </p:blipFill>
        <p:spPr>
          <a:xfrm>
            <a:off x="6208776" y="1289304"/>
            <a:ext cx="4572000" cy="4334256"/>
          </a:xfrm>
        </p:spPr>
      </p:pic>
      <p:sp>
        <p:nvSpPr>
          <p:cNvPr id="38" name="Slide Number Placeholder 37">
            <a:extLst>
              <a:ext uri="{FF2B5EF4-FFF2-40B4-BE49-F238E27FC236}">
                <a16:creationId xmlns:a16="http://schemas.microsoft.com/office/drawing/2014/main" id="{317B426A-ED12-4FB0-AEFB-637E82DB897A}"/>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9</a:t>
            </a:fld>
            <a:endParaRPr lang="en-US" dirty="0"/>
          </a:p>
        </p:txBody>
      </p:sp>
      <p:sp>
        <p:nvSpPr>
          <p:cNvPr id="3" name="TextBox 2">
            <a:extLst>
              <a:ext uri="{FF2B5EF4-FFF2-40B4-BE49-F238E27FC236}">
                <a16:creationId xmlns:a16="http://schemas.microsoft.com/office/drawing/2014/main" id="{127EE17B-1E80-4598-85D2-2F5ED02A2426}"/>
              </a:ext>
            </a:extLst>
          </p:cNvPr>
          <p:cNvSpPr txBox="1"/>
          <p:nvPr/>
        </p:nvSpPr>
        <p:spPr>
          <a:xfrm>
            <a:off x="1502665" y="3017466"/>
            <a:ext cx="4480560" cy="1938992"/>
          </a:xfrm>
          <a:prstGeom prst="rect">
            <a:avLst/>
          </a:prstGeom>
          <a:noFill/>
        </p:spPr>
        <p:txBody>
          <a:bodyPr wrap="square" rtlCol="0">
            <a:spAutoFit/>
          </a:bodyPr>
          <a:lstStyle/>
          <a:p>
            <a:r>
              <a:rPr lang="en-US" sz="2000" dirty="0"/>
              <a:t>Through this data analysis project, I got to understand how the PPP loans were structured and how to identify the loans which should be removed.</a:t>
            </a:r>
          </a:p>
          <a:p>
            <a:r>
              <a:rPr lang="en-US" sz="2000" dirty="0"/>
              <a:t>It also paved way in understanding about Data analysis a bit more.</a:t>
            </a:r>
          </a:p>
        </p:txBody>
      </p:sp>
    </p:spTree>
    <p:extLst>
      <p:ext uri="{BB962C8B-B14F-4D97-AF65-F5344CB8AC3E}">
        <p14:creationId xmlns:p14="http://schemas.microsoft.com/office/powerpoint/2010/main" val="1594094387"/>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CC3022A-70F1-4B7E-97CD-F6F1ACAD797D}">
  <ds:schemaRefs>
    <ds:schemaRef ds:uri="http://schemas.microsoft.com/sharepoint/v3/contenttype/forms"/>
  </ds:schemaRefs>
</ds:datastoreItem>
</file>

<file path=customXml/itemProps2.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{3585B76F-1953-4DEC-B3F9-B776368F4F65}tf10081922_win32</Template>
  <TotalTime>336</TotalTime>
  <Words>440</Words>
  <Application>Microsoft Office PowerPoint</Application>
  <PresentationFormat>Widescreen</PresentationFormat>
  <Paragraphs>46</Paragraphs>
  <Slides>10</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Quire Sans Pro Light</vt:lpstr>
      <vt:lpstr>Tisa Offc Serif Pro</vt:lpstr>
      <vt:lpstr>Office Theme</vt:lpstr>
      <vt:lpstr>Paycheck Protection Program</vt:lpstr>
      <vt:lpstr>What is PPP?</vt:lpstr>
      <vt:lpstr>Data Sets Provided</vt:lpstr>
      <vt:lpstr>Q1:What are some defining characteristics of the removed loans?</vt:lpstr>
      <vt:lpstr>Q2:How do the characteristics of loans that were removed from the PPP data compare to loans that were not removed from the PPP data? </vt:lpstr>
      <vt:lpstr>Graphs &amp; Stats</vt:lpstr>
      <vt:lpstr>PowerPoint Presentation</vt:lpstr>
      <vt:lpstr>Q3:3. Is it possible to accurately predict whether or not a loan was removed from the data, using fields in the data set and/or additional information you incorporate? </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Paycheck Protection Program</dc:title>
  <dc:creator>Ramith Sanjith Wijesinghe</dc:creator>
  <cp:lastModifiedBy>Ramith Sanjith Wijesinghe</cp:lastModifiedBy>
  <cp:revision>15</cp:revision>
  <dcterms:created xsi:type="dcterms:W3CDTF">2022-03-05T04:04:52Z</dcterms:created>
  <dcterms:modified xsi:type="dcterms:W3CDTF">2022-03-05T10:53:37Z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